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302" r:id="rId12"/>
    <p:sldId id="264" r:id="rId13"/>
    <p:sldId id="333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3" d="100"/>
          <a:sy n="93" d="100"/>
        </p:scale>
        <p:origin x="153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List_of_Falcon/_9/_and_Falcon_Heavy_launche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Alejandro</a:t>
            </a:r>
          </a:p>
          <a:p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04/04/2023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8546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Initially, some Preliminary Data Analysis (EDA) was conducted on the dataset.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Next, summaries of launches per site, occurrences of each orbit, and occurrences of mission outcomes per orbit type were determined.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Lastly, the landing outcome label was generated from the Outcome column.</a:t>
            </a:r>
          </a:p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5EFEF3C7-AF6E-223D-467D-4D5FC62EC32A}"/>
              </a:ext>
            </a:extLst>
          </p:cNvPr>
          <p:cNvSpPr/>
          <p:nvPr/>
        </p:nvSpPr>
        <p:spPr>
          <a:xfrm>
            <a:off x="1130157" y="3703281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EDA</a:t>
            </a:r>
            <a:endParaRPr lang="es-ES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E861A08-590C-00FA-3D20-4429723599C7}"/>
              </a:ext>
            </a:extLst>
          </p:cNvPr>
          <p:cNvSpPr/>
          <p:nvPr/>
        </p:nvSpPr>
        <p:spPr>
          <a:xfrm>
            <a:off x="4257501" y="3703281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Summaries</a:t>
            </a:r>
            <a:endParaRPr lang="es-ES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E963C333-3F62-F9EB-3F43-02EEC22A6E8C}"/>
              </a:ext>
            </a:extLst>
          </p:cNvPr>
          <p:cNvSpPr/>
          <p:nvPr/>
        </p:nvSpPr>
        <p:spPr>
          <a:xfrm>
            <a:off x="7384845" y="3695015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Landing outcome label</a:t>
            </a:r>
            <a:endParaRPr lang="es-ES" dirty="0"/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6DE50BBE-4A1D-1A5B-8F35-B943A7BCD9D3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3452117" y="4183874"/>
            <a:ext cx="8053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A3491327-36AE-6F13-559B-DEE626A4082D}"/>
              </a:ext>
            </a:extLst>
          </p:cNvPr>
          <p:cNvCxnSpPr>
            <a:cxnSpLocks/>
          </p:cNvCxnSpPr>
          <p:nvPr/>
        </p:nvCxnSpPr>
        <p:spPr>
          <a:xfrm>
            <a:off x="9152562" y="4098101"/>
            <a:ext cx="0" cy="383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53CAD43D-BE6E-F21B-AD91-7A48DD283069}"/>
              </a:ext>
            </a:extLst>
          </p:cNvPr>
          <p:cNvCxnSpPr>
            <a:cxnSpLocks/>
          </p:cNvCxnSpPr>
          <p:nvPr/>
        </p:nvCxnSpPr>
        <p:spPr>
          <a:xfrm>
            <a:off x="6579461" y="4183874"/>
            <a:ext cx="8053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875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Scatterplots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barplots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were utilized to examine data, displaying the relationship between pairs of features: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 X Flight Number, Launch Site X Flight Number, Launch Site X Payload Mass, Orbit and Flight Number, Payload and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1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SQL queries were executed: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Unique launch site names in the space mission;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Top 5 launch sites with names starting with 'CCA’;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Total payload mass carried by NASA-launched boosters (CRS);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Average payload mass carried by the F9 v1.1 booster version;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Date of the first successful ground pad landing outcome;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Names of boosters with drone ship successes and payload masses between 4000 and 6000 kg;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Total number of successful and failed mission outcomes;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Names of booster versions carrying the maximum payload mass;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Failed drone ship landing outcomes, their booster versions, and launch site names in 2015; and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Ranking of landing outcome counts (e.g., Failure (drone ship) or Success (ground pad)) between 2010-06-04 and 2017-03-20.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1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sz="1100" dirty="0"/>
          </a:p>
          <a:p>
            <a:endParaRPr lang="en-US" sz="1100" dirty="0"/>
          </a:p>
          <a:p>
            <a:endParaRPr lang="en-US" sz="1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 Folium Maps employed markers, circles, lines, and marker clusters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latin typeface="Abadi" panose="020B0604020104020204" pitchFamily="34" charset="0"/>
              </a:rPr>
              <a:t>	• Markers represent points like launch sites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latin typeface="Abadi" panose="020B0604020104020204" pitchFamily="34" charset="0"/>
              </a:rPr>
              <a:t>	• Circles highlight areas around specific coordinates, such as NASA Johnson 	Space Center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latin typeface="Abadi" panose="020B0604020104020204" pitchFamily="34" charset="0"/>
              </a:rPr>
              <a:t>	• Marker clusters indicate groups of events at each coordinate, like launches at 	a launch site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latin typeface="Abadi" panose="020B0604020104020204" pitchFamily="34" charset="0"/>
              </a:rPr>
              <a:t>	• Lines denote distances between two coordinates.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following charts and plots were employed to visualize data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• Launch site percentages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• Payload range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This combination facilitated a quick analysis of the relationship between   payloads and launch sites, aiding in identifying the optimal launch location based on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rgbClr val="FF0000"/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Four classification models were evaluated: logistic regression, support vector machine, decision tree, and k-nearest neighbors.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506F3C34-F447-16F3-2FA2-F2578498A635}"/>
              </a:ext>
            </a:extLst>
          </p:cNvPr>
          <p:cNvSpPr/>
          <p:nvPr/>
        </p:nvSpPr>
        <p:spPr>
          <a:xfrm>
            <a:off x="1130157" y="3136915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Data </a:t>
            </a:r>
            <a:r>
              <a:rPr lang="es-ES" dirty="0" err="1"/>
              <a:t>preparation</a:t>
            </a:r>
            <a:r>
              <a:rPr lang="es-ES" dirty="0"/>
              <a:t> and </a:t>
            </a:r>
            <a:r>
              <a:rPr lang="es-ES" dirty="0" err="1"/>
              <a:t>standardization</a:t>
            </a:r>
            <a:endParaRPr lang="es-ES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5C329848-0AA1-B171-3288-72676747EB8D}"/>
              </a:ext>
            </a:extLst>
          </p:cNvPr>
          <p:cNvSpPr/>
          <p:nvPr/>
        </p:nvSpPr>
        <p:spPr>
          <a:xfrm>
            <a:off x="4257501" y="3136915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of each model with combinations of hyperparameters</a:t>
            </a:r>
            <a:endParaRPr lang="es-ES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8AA913D3-8A8C-B621-5348-2B68EC671809}"/>
              </a:ext>
            </a:extLst>
          </p:cNvPr>
          <p:cNvSpPr/>
          <p:nvPr/>
        </p:nvSpPr>
        <p:spPr>
          <a:xfrm>
            <a:off x="7384845" y="3128649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Comparison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results</a:t>
            </a:r>
            <a:r>
              <a:rPr lang="es-ES" dirty="0"/>
              <a:t> 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99044811-07F2-5B6A-B97B-CDA35142C9A4}"/>
              </a:ext>
            </a:extLst>
          </p:cNvPr>
          <p:cNvCxnSpPr>
            <a:cxnSpLocks/>
            <a:stCxn id="2" idx="3"/>
            <a:endCxn id="6" idx="1"/>
          </p:cNvCxnSpPr>
          <p:nvPr/>
        </p:nvCxnSpPr>
        <p:spPr>
          <a:xfrm>
            <a:off x="3452117" y="3617508"/>
            <a:ext cx="8053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1F831FAF-35F3-D902-5283-F53F11B2BC7C}"/>
              </a:ext>
            </a:extLst>
          </p:cNvPr>
          <p:cNvCxnSpPr>
            <a:cxnSpLocks/>
          </p:cNvCxnSpPr>
          <p:nvPr/>
        </p:nvCxnSpPr>
        <p:spPr>
          <a:xfrm>
            <a:off x="6579461" y="3617508"/>
            <a:ext cx="8053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244691" cy="413112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Preliminary data analysis findings: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Space X utilizes 4 distinct launch sites;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Initial launches were conducted for Space X itself and NASA;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average payload of the F9 v1.1 booster is 2,928 kg;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first successful landing outcome occurred in 2015, five years after the first launch;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Several Falcon 9 booster versions successfully landed on drone ships with payloads above the average;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Nearly 100% of mission outcomes were successful;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Two booster versions failed to land on drone ships in 2015: F9 v1.1 B1012 and F9 v1.1 B1015;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number of successful landing outcomes increased over the years.</a:t>
            </a:r>
            <a:endParaRPr lang="en-US" sz="14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4100202"/>
            <a:ext cx="10303036" cy="1768786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Based on the plot above, it can be observed that the current best launch site is CCAFS SLC 40, where most recent launches have been successful;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VAFB SLC 4E ranks second, followed by KSC LC 39A in third place;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overall success rate has improved over time.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883422-CD81-1F25-8C92-90F06564A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81059"/>
            <a:ext cx="12192000" cy="271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4654159"/>
            <a:ext cx="10439095" cy="157223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Payloads above 9,000 kg (approximately the weight of a school bus) exhibit a high success rate;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Payloads exceeding 12,000 kg seem feasible only at CCAFS SLC 40 and KSC LC 39A launch sites.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E1E7E69-C98F-9790-8AC5-6BAC3316C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3115"/>
            <a:ext cx="12192000" cy="272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highest success rates are associated with orbits: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ES-L1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GEO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HEO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SSO.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•Next in line are: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VLEO (over 80%)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LFO (over 70%)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5DAE9B-B77B-EAC0-DAD6-01D0FB262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753" y="2082114"/>
            <a:ext cx="3763620" cy="291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3935002"/>
            <a:ext cx="11291850" cy="194634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Success rate seems to have improved over time for all orbits;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VLEO orbit appears to be a new business opportunity due to its recent increase in frequency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3A3B0DF-F325-9CE2-96A0-50C7D22F7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7107"/>
            <a:ext cx="12192000" cy="290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4572000"/>
            <a:ext cx="10100047" cy="129698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doesn't seem to be a correlation between payload and success rate for GTO orbit;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ISS orbit has the broadest payload range and a solid success rate;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Only a few launches target SO and GEO orbits.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A30B568-0908-568C-B6D5-505784B12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27360"/>
            <a:ext cx="12192000" cy="279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095999" y="2131403"/>
            <a:ext cx="482542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success rate began to rise in 2013 and continued through 2020;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first three years seem to have been a period of adjustments and technological advancements.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27A9607-AB03-4BFE-8736-FEA990C8C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47837"/>
            <a:ext cx="4686300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data reveals four launch sites: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LC-40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SLC-40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SLC-4E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These are acquired by selecting unique instances of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values from the dataset.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722431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query, we can see five examples of Cape Canaveral launches.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238A6C-580B-1C89-2632-47771C753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89" y="2157607"/>
            <a:ext cx="10959101" cy="313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(kg)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111.268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calculated is obtained by adding all payloads with codes containing 'CRS,' which corresponds to NASA.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Average payload mass carried by booster version F9 v1.1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Avg Payload (kg)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2.928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By filtering data for the booster version F9 v1.1 and calculating the average payload mass, we get the value of 2,928 kg.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s-ES" dirty="0"/>
              <a:t>Min Date 2015-12-22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	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filtering data for successful ground landing outcomes and finding the earliest date, we identify the first occurrence on December 22, 2015.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F9 FT B1021.2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F9 FT B1031.2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F9 FT B1022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F9 FT B1026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Selecting distinct booster versions based on the filters, the following four results are obtained.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735702"/>
            <a:ext cx="10178284" cy="4289871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• Data Gathering through web scraping and the SpaceX API;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• Initial Data Exploration (EDA), encompassing data manipulation, data visualization, 	and interactive visual analytics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• Machine Learning Predictions.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Valuable data was successfully obtained from public sources;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EDA enabled the identification of the most relevant features for predicting successful launches;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Machine Learning Predictions revealed the optimal model for determining crucial factors to guide this opportunity most effectively, using all gathered data.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Grouping mission outcomes and counting records for each group produces the summary below.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61635E5-91CC-CFE8-9E15-36EDA0FC8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481" y="2497706"/>
            <a:ext cx="6551167" cy="186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following boosters have carried the maximum payload mass recorded in the dataset.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901731A-27C6-3017-7768-E0F773B3B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654" y="2343225"/>
            <a:ext cx="5112020" cy="280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6B05EFE-92DB-6672-DFF3-B0DF8A513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236" y="2694623"/>
            <a:ext cx="5219700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see that ‘No attempt’ has 10 occurrences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A2FF985-8C41-1BBF-A692-50761DBB2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275" y="2853071"/>
            <a:ext cx="4487345" cy="265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627913"/>
            <a:ext cx="9863743" cy="79929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 typically situated near the sea, likely for safety reasons, but also remain in proximity to roads and railroads.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68DAA80-A00E-84DB-BCE7-28AC1ADF4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128" y="1311652"/>
            <a:ext cx="7005743" cy="415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 example of launch outcomes at the KSC LC-39A site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Green markers represent successful launches, while red ones indicate failures.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797F1A-5D8D-76B7-1EDF-B4F507CA0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1743432"/>
            <a:ext cx="8417856" cy="296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10515600" cy="4314825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The KSC LC-39A launch site exhibits good logistical aspects, being close to railroads and roads while remaining relatively distant from populated areas.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characteristics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8A87B3F-4F54-1B32-4866-B6CA12D56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894" y="1431422"/>
            <a:ext cx="4183482" cy="342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The location from which launches are conducted appears to be a crucial factor in mission success.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09C035B-773D-A66F-F08E-C497C5FD7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538" y="1506406"/>
            <a:ext cx="5833689" cy="378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2521403"/>
            <a:ext cx="9901087" cy="3504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The goal is to assess the potential of new company Space Y in competing 	with Space X.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Desired outcomes: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The most effective method for estimating total launch costs by 	 	forecasting successful first-stage rocket landings;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The ideal location for conducting launches.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5627913"/>
            <a:ext cx="10551583" cy="54904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Almost 77% of launches are successful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KSC LC-39A Success Ratio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698674E-7E8D-D1BE-6D67-8ED12AA06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475" y="1685925"/>
            <a:ext cx="68770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414481"/>
            <a:ext cx="10414662" cy="76248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 Launch Outcome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7369EB6-56C3-ED28-A340-F53A28B6F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1891" y="1698791"/>
            <a:ext cx="5648218" cy="299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Four classification models were tested,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their accuracies are plotted here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• All models yield the same test accuracy, roughly 84%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2978B1E-63B1-3B68-EAB8-C5305C05A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882" y="1718364"/>
            <a:ext cx="4605779" cy="367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 misclassifies half of the landings that didn’t actually land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C4B1237-DAB7-FFD4-B78C-12AFFEB35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690" y="2747230"/>
            <a:ext cx="4305782" cy="367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970962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this study we can deduct: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Launches above 7,000 kg are less risky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optimal launch site is KSC LC-39A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Decision Tree Classifier can be utilized to predict successful landings and enhance profits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While most mission outcomes are successful, successful landing outcomes appear to improve over time due to advancements in processes and rocket technology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Various data sources were examined, with conclusions being refined throughout the process.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2" y="1387011"/>
            <a:ext cx="10515600" cy="493233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Data from Space X was sourced from two places: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 X API (https://api.spacexdata.com/v4/rockets/)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WebScraping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(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  <a:hlinkClick r:id="rId4"/>
              </a:rPr>
              <a:t>https://en.wikipedia.org/wiki/List_of_Falcon/_9/_and_Falcon_Heavy_launches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)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collected data was enhanced by generating a landing outcome label based on outcome data following feature summarization and analysis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collected data was enhanced by generating a landing outcome label based on outcome data following feature summarization and analysis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were gathered from the Space X API (https://api.spacexdata.com/v4/rockets/)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Wikipedia (https://en.wikipedia.org/wiki/List_of_Falcon/_9/_and_Falcon_Heavy_launches) using web scraping techniques.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API was employed following the adjacent flowchart, and the data was then stored.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the completed SpaceX API calls notebook (must include completed code cell and outcome cell),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F5507A4A-D583-5339-783C-E984B52697E0}"/>
              </a:ext>
            </a:extLst>
          </p:cNvPr>
          <p:cNvSpPr/>
          <p:nvPr/>
        </p:nvSpPr>
        <p:spPr>
          <a:xfrm>
            <a:off x="7972746" y="1792288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Access API and parse SpaceX launch information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26625FAB-F92B-33E1-CE0C-BCA0EBA7E42C}"/>
              </a:ext>
            </a:extLst>
          </p:cNvPr>
          <p:cNvSpPr/>
          <p:nvPr/>
        </p:nvSpPr>
        <p:spPr>
          <a:xfrm>
            <a:off x="7972746" y="3136914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bg1"/>
                </a:solidFill>
                <a:latin typeface="Söhne"/>
              </a:rPr>
              <a:t>Filter</a:t>
            </a:r>
            <a:r>
              <a:rPr lang="es-ES" dirty="0">
                <a:solidFill>
                  <a:schemeClr val="bg1"/>
                </a:solidFill>
                <a:latin typeface="Söhne"/>
              </a:rPr>
              <a:t> data </a:t>
            </a:r>
            <a:r>
              <a:rPr lang="es-ES" dirty="0" err="1">
                <a:solidFill>
                  <a:schemeClr val="bg1"/>
                </a:solidFill>
                <a:latin typeface="Söhne"/>
              </a:rPr>
              <a:t>to</a:t>
            </a:r>
            <a:r>
              <a:rPr lang="es-ES" dirty="0">
                <a:solidFill>
                  <a:schemeClr val="bg1"/>
                </a:solidFill>
                <a:latin typeface="Söhne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Söhne"/>
              </a:rPr>
              <a:t>only</a:t>
            </a:r>
            <a:r>
              <a:rPr lang="es-ES" dirty="0">
                <a:solidFill>
                  <a:schemeClr val="bg1"/>
                </a:solidFill>
                <a:latin typeface="Söhne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Söhne"/>
              </a:rPr>
              <a:t>incorporate</a:t>
            </a:r>
            <a:r>
              <a:rPr lang="es-ES" dirty="0">
                <a:solidFill>
                  <a:schemeClr val="bg1"/>
                </a:solidFill>
                <a:latin typeface="Söhne"/>
              </a:rPr>
              <a:t> Falcon 9 </a:t>
            </a:r>
            <a:r>
              <a:rPr lang="es-ES" dirty="0" err="1">
                <a:solidFill>
                  <a:schemeClr val="bg1"/>
                </a:solidFill>
                <a:latin typeface="Söhne"/>
              </a:rPr>
              <a:t>launches</a:t>
            </a:r>
            <a:endParaRPr lang="es-ES" dirty="0">
              <a:solidFill>
                <a:schemeClr val="bg1"/>
              </a:solidFill>
              <a:latin typeface="Söhne"/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1E225600-7CC8-BB7E-ABD9-3907A7F53DB6}"/>
              </a:ext>
            </a:extLst>
          </p:cNvPr>
          <p:cNvSpPr/>
          <p:nvPr/>
        </p:nvSpPr>
        <p:spPr>
          <a:xfrm>
            <a:off x="7972746" y="4481541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bg1"/>
                </a:solidFill>
                <a:latin typeface="Söhne"/>
              </a:rPr>
              <a:t>Handle</a:t>
            </a:r>
            <a:r>
              <a:rPr lang="es-ES" dirty="0">
                <a:solidFill>
                  <a:schemeClr val="bg1"/>
                </a:solidFill>
                <a:latin typeface="Söhne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Söhne"/>
              </a:rPr>
              <a:t>Missing</a:t>
            </a:r>
            <a:r>
              <a:rPr lang="es-ES" dirty="0">
                <a:solidFill>
                  <a:schemeClr val="bg1"/>
                </a:solidFill>
                <a:latin typeface="Söhne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Söhne"/>
              </a:rPr>
              <a:t>Values</a:t>
            </a:r>
            <a:endParaRPr lang="es-ES" dirty="0">
              <a:solidFill>
                <a:schemeClr val="bg1"/>
              </a:solidFill>
              <a:latin typeface="Söhne"/>
            </a:endParaRP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D0C1732E-4A2F-EEDA-EBC4-95EFCE8A6387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9133726" y="2753474"/>
            <a:ext cx="0" cy="383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C4999B26-7CE7-5AC1-C5E4-47DD31D7B5CB}"/>
              </a:ext>
            </a:extLst>
          </p:cNvPr>
          <p:cNvCxnSpPr>
            <a:cxnSpLocks/>
          </p:cNvCxnSpPr>
          <p:nvPr/>
        </p:nvCxnSpPr>
        <p:spPr>
          <a:xfrm>
            <a:off x="9152562" y="4098101"/>
            <a:ext cx="0" cy="383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240371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from SpaceX launches can also be obtained from Wikipedia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are downloaded from Wikipedia according to the flowchart and then put into our dataset.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Scraping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D9C4B15B-55D7-CEAE-FAE5-45DC34B6D19B}"/>
              </a:ext>
            </a:extLst>
          </p:cNvPr>
          <p:cNvSpPr/>
          <p:nvPr/>
        </p:nvSpPr>
        <p:spPr>
          <a:xfrm>
            <a:off x="7972746" y="1792288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the Falcon9 Launch Wikipedia page</a:t>
            </a:r>
            <a:endParaRPr lang="es-ES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C0F37F65-0F7B-9F20-2A19-10EA32E4BEC1}"/>
              </a:ext>
            </a:extLst>
          </p:cNvPr>
          <p:cNvSpPr/>
          <p:nvPr/>
        </p:nvSpPr>
        <p:spPr>
          <a:xfrm>
            <a:off x="7972746" y="3136914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all desired data names from the HTML table header</a:t>
            </a:r>
            <a:endParaRPr lang="es-ES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AB476B0A-5DAA-A4BB-8A52-C7D4669D6772}"/>
              </a:ext>
            </a:extLst>
          </p:cNvPr>
          <p:cNvSpPr/>
          <p:nvPr/>
        </p:nvSpPr>
        <p:spPr>
          <a:xfrm>
            <a:off x="7972746" y="4481541"/>
            <a:ext cx="2321960" cy="961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a new dataset with the HTML tables</a:t>
            </a:r>
            <a:endParaRPr lang="es-ES" dirty="0"/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6D71B5DC-E5DA-98E9-ED8B-0A9932091E47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>
            <a:off x="9133726" y="2753474"/>
            <a:ext cx="0" cy="383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EEE3C158-9532-5C82-5D20-D6D1D1256E03}"/>
              </a:ext>
            </a:extLst>
          </p:cNvPr>
          <p:cNvCxnSpPr>
            <a:cxnSpLocks/>
          </p:cNvCxnSpPr>
          <p:nvPr/>
        </p:nvCxnSpPr>
        <p:spPr>
          <a:xfrm>
            <a:off x="9152562" y="4098101"/>
            <a:ext cx="0" cy="383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517</TotalTime>
  <Words>2123</Words>
  <Application>Microsoft Office PowerPoint</Application>
  <PresentationFormat>Panorámica</PresentationFormat>
  <Paragraphs>323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Söhne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Alex Redondo</cp:lastModifiedBy>
  <cp:revision>229</cp:revision>
  <dcterms:created xsi:type="dcterms:W3CDTF">2021-04-29T18:58:34Z</dcterms:created>
  <dcterms:modified xsi:type="dcterms:W3CDTF">2023-04-04T17:53:20Z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